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57" r:id="rId3"/>
    <p:sldId id="258" r:id="rId4"/>
    <p:sldId id="259" r:id="rId5"/>
    <p:sldId id="260" r:id="rId6"/>
    <p:sldId id="261" r:id="rId7"/>
    <p:sldId id="272" r:id="rId8"/>
    <p:sldId id="271" r:id="rId9"/>
    <p:sldId id="276" r:id="rId10"/>
    <p:sldId id="277" r:id="rId11"/>
    <p:sldId id="278" r:id="rId12"/>
    <p:sldId id="273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823" autoAdjust="0"/>
  </p:normalViewPr>
  <p:slideViewPr>
    <p:cSldViewPr snapToGrid="0">
      <p:cViewPr varScale="1">
        <p:scale>
          <a:sx n="52" d="100"/>
          <a:sy n="52" d="100"/>
        </p:scale>
        <p:origin x="1392" y="-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93407-ECBF-41BC-B28A-4143E36A247C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B97CB-4DDB-4D20-9EE3-CDC325827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077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mtClean="0"/>
              <a:t>্য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B97CB-4DDB-4D20-9EE3-CDC3258278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43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B97CB-4DDB-4D20-9EE3-CDC3258278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15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B97CB-4DDB-4D20-9EE3-CDC3258278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6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8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49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89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26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98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3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42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74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52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39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95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7B80E-37F2-4674-B592-BC9F734E05B8}" type="datetimeFigureOut">
              <a:rPr lang="en-US" smtClean="0"/>
              <a:t>5/12/2010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7E073-2A87-42E8-82DA-40770A6EA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6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875" y="0"/>
            <a:ext cx="12192000" cy="77438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5524500"/>
            <a:ext cx="1685925" cy="133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62227" y="5662612"/>
            <a:ext cx="93821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স্বাগতম</a:t>
            </a:r>
            <a:endParaRPr lang="en-US" sz="8800" dirty="0" smtClean="0">
              <a:solidFill>
                <a:schemeClr val="tx2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41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16443"/>
            <a:ext cx="12192000" cy="698652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মোহাম্মাদ মনসুর আলী</a:t>
            </a:r>
          </a:p>
          <a:p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 ডি ১৯</a:t>
            </a:r>
          </a:p>
          <a:p>
            <a:r>
              <a:rPr lang="bn-BD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শিক্ষক(গনিত)</a:t>
            </a:r>
          </a:p>
          <a:p>
            <a:r>
              <a:rPr lang="bn-BD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 ক্যাডেট কলেজ ক্যাম্পাস হাই </a:t>
            </a:r>
          </a:p>
          <a:p>
            <a:r>
              <a:rPr lang="bn-BD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স্কুল,সদর ,সিলেট।</a:t>
            </a:r>
          </a:p>
          <a:p>
            <a:r>
              <a:rPr lang="bn-BD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নম্বরঃ০১৭১৩৩২৯১৮৩ </a:t>
            </a:r>
          </a:p>
          <a:p>
            <a:endParaRPr lang="bn-BD" sz="40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			</a:t>
            </a:r>
            <a:endParaRPr lang="en-US" sz="60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90336" y="69893"/>
            <a:ext cx="6944496" cy="14465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পরিচিতিঃ</a:t>
            </a:r>
            <a:endParaRPr lang="en-US" sz="88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43824" y="1871663"/>
            <a:ext cx="3529013" cy="2586037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7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57574" y="0"/>
            <a:ext cx="5529263" cy="14465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88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4930" y="1446550"/>
            <a:ext cx="11467070" cy="5632311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শ্রেনিঃনবম</a:t>
            </a:r>
            <a:endParaRPr lang="en-US" sz="60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bn-BD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গনিত</a:t>
            </a:r>
            <a:endParaRPr lang="en-US" sz="60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bn-BD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ষোল</a:t>
            </a:r>
            <a:endParaRPr lang="en-US" sz="60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bn-BD" sz="6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সিলিন্ডারের</a:t>
            </a:r>
            <a:r>
              <a:rPr lang="en-US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</a:t>
            </a:r>
            <a:r>
              <a:rPr lang="bn-BD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</a:t>
            </a:r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</a:t>
            </a:r>
            <a:r>
              <a:rPr lang="en-US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সংখ্যাঃ</a:t>
            </a:r>
            <a:r>
              <a:rPr lang="en-US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চল্লিশ</a:t>
            </a:r>
            <a:r>
              <a:rPr lang="en-US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endParaRPr lang="en-US" sz="60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ষাট মিনিট</a:t>
            </a:r>
            <a:endParaRPr lang="en-US" sz="60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05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534" y="639950"/>
            <a:ext cx="6002681" cy="1446550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2607" y="2418356"/>
            <a:ext cx="11228833" cy="470898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সিলিন্ডারের ধারনা সংঙ্গায়িত করতে পারবে।</a:t>
            </a:r>
          </a:p>
          <a:p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২।সিলিন্ডারের বক্রতলের ক্ষেত্রফল নির্ণয় করতে পারবে।</a:t>
            </a:r>
          </a:p>
          <a:p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৩।সিলিন্ডারের সমগ্রতলের ক্ষেত্রফল এবং আয়তনের সমস্যা সমাধান করতে পারবে।</a:t>
            </a:r>
            <a:endParaRPr lang="en-US" sz="6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73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51" y="114300"/>
            <a:ext cx="8029574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6000" b="1" i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পরিকল্পনা</a:t>
            </a:r>
            <a:endParaRPr lang="en-US" sz="6000" b="1" i="1" u="sng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130193"/>
              </p:ext>
            </p:extLst>
          </p:nvPr>
        </p:nvGraphicFramePr>
        <p:xfrm>
          <a:off x="185736" y="900114"/>
          <a:ext cx="11858628" cy="6657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913"/>
                <a:gridCol w="2057401"/>
                <a:gridCol w="4786313"/>
                <a:gridCol w="1700213"/>
                <a:gridCol w="1728788"/>
              </a:tblGrid>
              <a:tr h="848984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ক্রম</a:t>
                      </a:r>
                      <a:endParaRPr lang="en-US" sz="36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ধাপ</a:t>
                      </a:r>
                      <a:endParaRPr lang="en-US" sz="36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কার্যক্রম</a:t>
                      </a:r>
                      <a:endParaRPr lang="en-US" sz="36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সময়</a:t>
                      </a:r>
                      <a:endParaRPr lang="en-US" sz="36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ঊপকরন</a:t>
                      </a:r>
                      <a:endParaRPr lang="en-US" sz="36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7030A0"/>
                    </a:solidFill>
                  </a:tcPr>
                </a:tc>
              </a:tr>
              <a:tr h="13017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6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</a:t>
                      </a:r>
                      <a:endParaRPr lang="en-US" sz="3600" dirty="0" smtClean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endParaRPr lang="en-US" sz="36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প্রস্ততি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কুশলবিনিময়+শ্রেনিবিন্যাস+পূর্ব</a:t>
                      </a:r>
                      <a:r>
                        <a:rPr lang="bn-BD" sz="2400" baseline="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জ্ঞা্ন যাচাই+পাঠ ঘোষণা।</a:t>
                      </a:r>
                      <a:endParaRPr lang="en-US" sz="24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১+২+১+১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চকবোর্ড/ডিসি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7030A0"/>
                    </a:solidFill>
                  </a:tcPr>
                </a:tc>
              </a:tr>
              <a:tr h="767726">
                <a:tc rowSpan="3">
                  <a:txBody>
                    <a:bodyPr/>
                    <a:lstStyle/>
                    <a:p>
                      <a:pPr algn="ctr"/>
                      <a:endParaRPr lang="bn-BD" sz="3600" dirty="0" smtClean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r>
                        <a:rPr lang="bn-BD" sz="36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</a:t>
                      </a:r>
                      <a:endParaRPr lang="en-US" sz="36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শিখনফলঃ১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ব্রেইন স্টর্মিং</a:t>
                      </a:r>
                      <a:endParaRPr lang="en-US" sz="24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১+৮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চকবোর্ড</a:t>
                      </a:r>
                      <a:endParaRPr lang="en-US" sz="2000" dirty="0" smtClean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</a:tr>
              <a:tr h="7677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শিখনফলঃ২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জোড়ার</a:t>
                      </a:r>
                      <a:r>
                        <a:rPr lang="bn-BD" sz="2400" baseline="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কাজ</a:t>
                      </a:r>
                      <a:endParaRPr lang="en-US" sz="24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১+৯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ডিসি</a:t>
                      </a:r>
                      <a:endParaRPr lang="en-US" sz="2000" dirty="0" smtClean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674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শিখনফলঃ৩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দলীয়</a:t>
                      </a:r>
                      <a:r>
                        <a:rPr lang="bn-BD" sz="2400" baseline="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কাজ</a:t>
                      </a:r>
                      <a:endParaRPr lang="en-US" sz="24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১৫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কর্মপত্রের</a:t>
                      </a:r>
                      <a:r>
                        <a:rPr lang="bn-BD" sz="2000" baseline="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মাধ্যমে</a:t>
                      </a:r>
                      <a:endParaRPr lang="en-US" sz="20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767726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</a:t>
                      </a:r>
                      <a:endParaRPr lang="en-US" sz="36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মূল্যায়ন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একক</a:t>
                      </a:r>
                      <a:r>
                        <a:rPr lang="bn-BD" sz="2400" baseline="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কাজ (সৃজনশীল প্রশ্নের মাধ্যমে</a:t>
                      </a:r>
                      <a:r>
                        <a:rPr lang="bn-BD" sz="2400" baseline="0" dirty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</a:t>
                      </a:r>
                      <a:endParaRPr lang="bn-BD" sz="2400" baseline="0" dirty="0" smtClean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১৮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চকবোর্ড</a:t>
                      </a:r>
                      <a:endParaRPr lang="en-US" sz="2000" dirty="0" smtClean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</a:tr>
              <a:tr h="767726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</a:t>
                      </a:r>
                      <a:endParaRPr lang="en-US" sz="36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বাড়ির</a:t>
                      </a:r>
                      <a:r>
                        <a:rPr lang="en-US" sz="2800" baseline="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কাজ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বাড়ির কাজ প্রদান (গানিতিক সমস্যার মাধ্যমে)</a:t>
                      </a:r>
                      <a:endParaRPr lang="en-US" sz="24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চকবোর্ড</a:t>
                      </a:r>
                      <a:endParaRPr lang="en-US" sz="2000" dirty="0" smtClean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7030A0"/>
                    </a:solidFill>
                  </a:tcPr>
                </a:tc>
              </a:tr>
              <a:tr h="868295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</a:t>
                      </a:r>
                      <a:endParaRPr lang="en-US" sz="36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সমাপ্তি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ধন্যবাদ</a:t>
                      </a:r>
                      <a:endParaRPr lang="en-US" sz="24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</a:t>
                      </a:r>
                      <a:endParaRPr lang="en-US" sz="28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 smtClean="0">
                          <a:solidFill>
                            <a:schemeClr val="bg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ডিসি</a:t>
                      </a:r>
                      <a:endParaRPr lang="en-US" sz="2000" dirty="0" smtClean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32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0113" y="1200150"/>
            <a:ext cx="11158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চিএ গুলো কিসের?</a:t>
            </a:r>
            <a:endParaRPr lang="en-US" sz="4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lowchart: Magnetic Disk 6"/>
          <p:cNvSpPr/>
          <p:nvPr/>
        </p:nvSpPr>
        <p:spPr>
          <a:xfrm>
            <a:off x="3375075" y="2563914"/>
            <a:ext cx="2243138" cy="3614737"/>
          </a:xfrm>
          <a:prstGeom prst="flowChartMagneticDisk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agnetic Disk 8"/>
          <p:cNvSpPr/>
          <p:nvPr/>
        </p:nvSpPr>
        <p:spPr>
          <a:xfrm rot="10800000">
            <a:off x="6177038" y="2563914"/>
            <a:ext cx="1928813" cy="4229100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Magnetic Disk 9"/>
          <p:cNvSpPr/>
          <p:nvPr/>
        </p:nvSpPr>
        <p:spPr>
          <a:xfrm>
            <a:off x="900113" y="1743595"/>
            <a:ext cx="1671638" cy="5114925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676" y="235975"/>
            <a:ext cx="3393974" cy="631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0525" y="0"/>
            <a:ext cx="3486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60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5" y="369332"/>
            <a:ext cx="180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বৃত্তের</a:t>
            </a:r>
            <a:endParaRPr lang="en-US" sz="36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8950" y="3429000"/>
            <a:ext cx="667226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সিলিন্ডার</a:t>
            </a:r>
            <a:endParaRPr lang="en-US" sz="166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86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3397731" y="544799"/>
            <a:ext cx="4043361" cy="5886450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419411" y="1574905"/>
            <a:ext cx="1" cy="4436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>
            <a:off x="1011247" y="5481188"/>
            <a:ext cx="6318944" cy="667297"/>
          </a:xfrm>
          <a:prstGeom prst="arc">
            <a:avLst>
              <a:gd name="adj1" fmla="val 11647219"/>
              <a:gd name="adj2" fmla="val 30991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5419411" y="1618938"/>
            <a:ext cx="2077131" cy="449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536906" y="1037538"/>
                <a:ext cx="2386014" cy="1307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000" i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𝜋</m:t>
                      </m:r>
                      <m:sSup>
                        <m:sSupPr>
                          <m:ctrlPr>
                            <a:rPr lang="en-US" sz="4000" i="1" smtClean="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400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r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400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200" dirty="0">
                  <a:solidFill>
                    <a:schemeClr val="bg2">
                      <a:lumMod val="1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3200" dirty="0" smtClean="0">
                  <a:solidFill>
                    <a:schemeClr val="bg2">
                      <a:lumMod val="1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6906" y="1037538"/>
                <a:ext cx="2386014" cy="130766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>
          <a:xfrm flipV="1">
            <a:off x="5419410" y="4047344"/>
            <a:ext cx="3139974" cy="749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544393" y="3837482"/>
            <a:ext cx="3297837" cy="584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উচ্চতা=৭সেমি</a:t>
            </a:r>
            <a:endParaRPr lang="en-US" sz="32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6321074" y="1641423"/>
            <a:ext cx="2223319" cy="1047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748388" y="2510993"/>
            <a:ext cx="2788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ব্যাসার্ধ=৩সেমি</a:t>
            </a:r>
            <a:endParaRPr lang="en-US" sz="32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9385943" y="292392"/>
            <a:ext cx="2301231" cy="21298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0487025" y="1014413"/>
            <a:ext cx="1200149" cy="342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530809" y="4287602"/>
            <a:ext cx="3142781" cy="23832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9986963" y="5029200"/>
            <a:ext cx="1485900" cy="5467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44000" y="5160890"/>
                <a:ext cx="1171575" cy="670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𝜋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320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r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3200">
                              <a:solidFill>
                                <a:schemeClr val="bg2">
                                  <a:lumMod val="1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200" dirty="0" smtClean="0">
                  <a:solidFill>
                    <a:schemeClr val="bg2">
                      <a:lumMod val="1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0" y="5160890"/>
                <a:ext cx="1171575" cy="6706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557213" y="2164937"/>
            <a:ext cx="2604772" cy="11211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143000" y="2368329"/>
                <a:ext cx="905256" cy="583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2</m:t>
                      </m:r>
                      <m:r>
                        <a:rPr lang="en-US" sz="3200" i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𝜋</m:t>
                      </m:r>
                      <m:r>
                        <a:rPr lang="en-US" sz="3200" b="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𝑟</m:t>
                      </m:r>
                    </m:oMath>
                  </m:oMathPara>
                </a14:m>
                <a:endParaRPr lang="en-US" sz="3200" dirty="0" smtClean="0">
                  <a:solidFill>
                    <a:schemeClr val="bg2">
                      <a:lumMod val="1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68329"/>
                <a:ext cx="905256" cy="58397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0" y="-89238"/>
            <a:ext cx="47365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</a:t>
            </a:r>
            <a:r>
              <a:rPr lang="en-US" sz="88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পত্রঃ</a:t>
            </a:r>
            <a:r>
              <a:rPr lang="en-US" sz="88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8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8800" dirty="0" smtClean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55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376" y="6080539"/>
            <a:ext cx="11850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সিলিন্ডারের বক্রতলের ক্ষেত্রফল=ভুমির পরিধি          উচ্চতা</a:t>
            </a:r>
            <a:endParaRPr lang="en-US" sz="32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6266688" y="6043963"/>
            <a:ext cx="512064" cy="717693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8016" y="11814"/>
            <a:ext cx="12490704" cy="571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90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" y="415813"/>
            <a:ext cx="12161520" cy="51437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79008" y="5559552"/>
                <a:ext cx="23774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2</m:t>
                      </m:r>
                      <m:r>
                        <a:rPr lang="en-US" sz="3200" i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𝜋</m:t>
                      </m:r>
                      <m:r>
                        <a:rPr lang="en-US" sz="3200" i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𝑟</m:t>
                      </m:r>
                      <m:r>
                        <a:rPr lang="bn-BD" sz="3200" b="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(</m:t>
                      </m:r>
                      <m:r>
                        <a:rPr lang="en-US" sz="3200" b="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𝑟</m:t>
                      </m:r>
                      <m:r>
                        <a:rPr lang="en-US" sz="3200" b="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h</m:t>
                      </m:r>
                      <m:r>
                        <a:rPr lang="en-US" sz="3200" b="0" i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bg2">
                      <a:lumMod val="1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9008" y="5559552"/>
                <a:ext cx="2377440" cy="5847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02336" y="5559552"/>
            <a:ext cx="45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4816" y="5559552"/>
            <a:ext cx="10351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।সিলিন্ডারের  সমগ্রতলের ক্ষেত্রফল=</a:t>
            </a:r>
            <a:endParaRPr lang="en-US" sz="32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6736" y="6309360"/>
            <a:ext cx="6620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২।এর আয়তন=ভুমির ক্ষেত্রফল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endParaRPr lang="en-US" sz="32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ultiply 6"/>
          <p:cNvSpPr/>
          <p:nvPr/>
        </p:nvSpPr>
        <p:spPr>
          <a:xfrm flipH="1">
            <a:off x="5149596" y="6527930"/>
            <a:ext cx="484633" cy="32003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986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48640"/>
            <a:ext cx="121920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</a:p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১।সিলিন্ডারের বক্রতলের সূত্রটি লিখ।</a:t>
            </a:r>
          </a:p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২।উহার ব্যাসার্ধ =৫সেমি এবং উচ্চতা=৯সেমি হলে সমগ্র তলের ক্ষেত্রফল কত?</a:t>
            </a:r>
          </a:p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৩।এর আয়তন কত?  </a:t>
            </a:r>
          </a:p>
          <a:p>
            <a:endParaRPr lang="bn-BD" sz="3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2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2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064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456"/>
            <a:ext cx="12192000" cy="6638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456" y="3000119"/>
            <a:ext cx="5779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তলের ক্ষেত্রফল নির্ণয় কর।</a:t>
            </a:r>
          </a:p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সমগ্র তলের ক্ষেত্রফল নির্ণয় কর।</a:t>
            </a:r>
            <a:endParaRPr lang="en-US" sz="40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41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1" y="0"/>
            <a:ext cx="12077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0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200" dirty="0" smtClean="0">
            <a:solidFill>
              <a:schemeClr val="bg2">
                <a:lumMod val="10000"/>
              </a:schemeClr>
            </a:solidFill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225</Words>
  <Application>Microsoft Office PowerPoint</Application>
  <PresentationFormat>Widescreen</PresentationFormat>
  <Paragraphs>89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118</cp:revision>
  <dcterms:created xsi:type="dcterms:W3CDTF">2010-05-04T09:31:13Z</dcterms:created>
  <dcterms:modified xsi:type="dcterms:W3CDTF">2010-05-12T01:48:11Z</dcterms:modified>
</cp:coreProperties>
</file>